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81" userDrawn="1">
          <p15:clr>
            <a:srgbClr val="A4A3A4"/>
          </p15:clr>
        </p15:guide>
        <p15:guide id="2" pos="953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158" autoAdjust="0"/>
    <p:restoredTop sz="94660"/>
  </p:normalViewPr>
  <p:slideViewPr>
    <p:cSldViewPr snapToGrid="0">
      <p:cViewPr>
        <p:scale>
          <a:sx n="33" d="100"/>
          <a:sy n="33" d="100"/>
        </p:scale>
        <p:origin x="2202" y="24"/>
      </p:cViewPr>
      <p:guideLst>
        <p:guide orient="horz" pos="13481"/>
        <p:guide pos="95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AC7707-0405-42F7-8B30-D5AACA32C2FC}" type="datetimeFigureOut">
              <a:rPr lang="en-US" smtClean="0"/>
              <a:t>12/16/2024</a:t>
            </a:fld>
            <a:endParaRPr 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9414D6-5B9A-459D-8E72-2D9EEC852D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3408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9414D6-5B9A-459D-8E72-2D9EEC852D7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3689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911F1-4005-4A85-BD24-491AA878DBA3}" type="datetimeFigureOut">
              <a:rPr lang="en-US" smtClean="0"/>
              <a:t>12/16/2024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FB61D-0196-42A6-82D1-5F91AC4517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038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911F1-4005-4A85-BD24-491AA878DBA3}" type="datetimeFigureOut">
              <a:rPr lang="en-US" smtClean="0"/>
              <a:t>12/16/2024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FB61D-0196-42A6-82D1-5F91AC4517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468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911F1-4005-4A85-BD24-491AA878DBA3}" type="datetimeFigureOut">
              <a:rPr lang="en-US" smtClean="0"/>
              <a:t>12/16/2024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FB61D-0196-42A6-82D1-5F91AC4517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708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911F1-4005-4A85-BD24-491AA878DBA3}" type="datetimeFigureOut">
              <a:rPr lang="en-US" smtClean="0"/>
              <a:t>12/16/2024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FB61D-0196-42A6-82D1-5F91AC4517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637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911F1-4005-4A85-BD24-491AA878DBA3}" type="datetimeFigureOut">
              <a:rPr lang="en-US" smtClean="0"/>
              <a:t>12/16/2024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FB61D-0196-42A6-82D1-5F91AC4517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613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911F1-4005-4A85-BD24-491AA878DBA3}" type="datetimeFigureOut">
              <a:rPr lang="en-US" smtClean="0"/>
              <a:t>12/16/2024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FB61D-0196-42A6-82D1-5F91AC4517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911F1-4005-4A85-BD24-491AA878DBA3}" type="datetimeFigureOut">
              <a:rPr lang="en-US" smtClean="0"/>
              <a:t>12/16/2024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FB61D-0196-42A6-82D1-5F91AC4517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114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911F1-4005-4A85-BD24-491AA878DBA3}" type="datetimeFigureOut">
              <a:rPr lang="en-US" smtClean="0"/>
              <a:t>12/16/2024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FB61D-0196-42A6-82D1-5F91AC4517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076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911F1-4005-4A85-BD24-491AA878DBA3}" type="datetimeFigureOut">
              <a:rPr lang="en-US" smtClean="0"/>
              <a:t>12/16/2024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FB61D-0196-42A6-82D1-5F91AC4517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862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911F1-4005-4A85-BD24-491AA878DBA3}" type="datetimeFigureOut">
              <a:rPr lang="en-US" smtClean="0"/>
              <a:t>12/16/2024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FB61D-0196-42A6-82D1-5F91AC4517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73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911F1-4005-4A85-BD24-491AA878DBA3}" type="datetimeFigureOut">
              <a:rPr lang="en-US" smtClean="0"/>
              <a:t>12/16/2024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FB61D-0196-42A6-82D1-5F91AC4517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859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A911F1-4005-4A85-BD24-491AA878DBA3}" type="datetimeFigureOut">
              <a:rPr lang="en-US" smtClean="0"/>
              <a:t>12/16/2024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BFB61D-0196-42A6-82D1-5F91AC4517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438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文字方塊 58">
            <a:extLst>
              <a:ext uri="{FF2B5EF4-FFF2-40B4-BE49-F238E27FC236}">
                <a16:creationId xmlns:a16="http://schemas.microsoft.com/office/drawing/2014/main" id="{0B5E7704-056F-FF5E-42A6-32A3B3E9096D}"/>
              </a:ext>
            </a:extLst>
          </p:cNvPr>
          <p:cNvSpPr txBox="1"/>
          <p:nvPr/>
        </p:nvSpPr>
        <p:spPr>
          <a:xfrm>
            <a:off x="16190695" y="11139203"/>
            <a:ext cx="1144761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呈現並解釋研究結果</a:t>
            </a:r>
            <a:endParaRPr lang="en-US" altLang="zh-TW" sz="3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43" name="矩形: 圓角 42">
            <a:extLst>
              <a:ext uri="{FF2B5EF4-FFF2-40B4-BE49-F238E27FC236}">
                <a16:creationId xmlns:a16="http://schemas.microsoft.com/office/drawing/2014/main" id="{DEC4B3AA-50D5-7A2C-FB32-7239A93B838A}"/>
              </a:ext>
            </a:extLst>
          </p:cNvPr>
          <p:cNvSpPr/>
          <p:nvPr/>
        </p:nvSpPr>
        <p:spPr>
          <a:xfrm>
            <a:off x="2895935" y="9750593"/>
            <a:ext cx="11148678" cy="1015663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矩形: 圓角 43">
            <a:extLst>
              <a:ext uri="{FF2B5EF4-FFF2-40B4-BE49-F238E27FC236}">
                <a16:creationId xmlns:a16="http://schemas.microsoft.com/office/drawing/2014/main" id="{265C4DC5-98C8-23ED-3703-A8D3F85214BB}"/>
              </a:ext>
            </a:extLst>
          </p:cNvPr>
          <p:cNvSpPr/>
          <p:nvPr/>
        </p:nvSpPr>
        <p:spPr>
          <a:xfrm>
            <a:off x="16190695" y="29007503"/>
            <a:ext cx="11148678" cy="1015663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矩形: 圓角 41">
            <a:extLst>
              <a:ext uri="{FF2B5EF4-FFF2-40B4-BE49-F238E27FC236}">
                <a16:creationId xmlns:a16="http://schemas.microsoft.com/office/drawing/2014/main" id="{54D1C07E-8ECC-57D7-A143-568CE946EA16}"/>
              </a:ext>
            </a:extLst>
          </p:cNvPr>
          <p:cNvSpPr/>
          <p:nvPr/>
        </p:nvSpPr>
        <p:spPr>
          <a:xfrm>
            <a:off x="2876551" y="5459136"/>
            <a:ext cx="24420771" cy="1015663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文字方塊 27">
            <a:extLst>
              <a:ext uri="{FF2B5EF4-FFF2-40B4-BE49-F238E27FC236}">
                <a16:creationId xmlns:a16="http://schemas.microsoft.com/office/drawing/2014/main" id="{D16823E0-028D-FEB7-A7D9-C0FBECFDCC39}"/>
              </a:ext>
            </a:extLst>
          </p:cNvPr>
          <p:cNvSpPr txBox="1"/>
          <p:nvPr/>
        </p:nvSpPr>
        <p:spPr>
          <a:xfrm>
            <a:off x="4079081" y="1820501"/>
            <a:ext cx="2211705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9000" dirty="0">
                <a:latin typeface="標楷體" panose="03000509000000000000" pitchFamily="65" charset="-120"/>
                <a:ea typeface="標楷體" panose="03000509000000000000" pitchFamily="65" charset="-120"/>
              </a:rPr>
              <a:t>標題</a:t>
            </a:r>
            <a:endParaRPr lang="en-US" sz="9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4" name="文字方塊 33">
            <a:extLst>
              <a:ext uri="{FF2B5EF4-FFF2-40B4-BE49-F238E27FC236}">
                <a16:creationId xmlns:a16="http://schemas.microsoft.com/office/drawing/2014/main" id="{8F8A9814-DAE6-2667-9719-0E6722852F66}"/>
              </a:ext>
            </a:extLst>
          </p:cNvPr>
          <p:cNvSpPr txBox="1"/>
          <p:nvPr/>
        </p:nvSpPr>
        <p:spPr>
          <a:xfrm>
            <a:off x="2876551" y="6489834"/>
            <a:ext cx="2447891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800"/>
              </a:spcAft>
            </a:pPr>
            <a:r>
              <a:rPr lang="zh-TW" altLang="en-US" sz="3000" dirty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Arial" panose="020B0604020202020204" pitchFamily="34" charset="0"/>
              </a:rPr>
              <a:t>這篇海報的內容、研究方向</a:t>
            </a:r>
            <a:endParaRPr lang="en-US" sz="3000" dirty="0">
              <a:effectLst/>
              <a:latin typeface="Times New Roman" panose="02020603050405020304" pitchFamily="18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1" name="文字方塊 40">
            <a:extLst>
              <a:ext uri="{FF2B5EF4-FFF2-40B4-BE49-F238E27FC236}">
                <a16:creationId xmlns:a16="http://schemas.microsoft.com/office/drawing/2014/main" id="{8A724BDF-1E9C-B28F-89CF-E28142B5C855}"/>
              </a:ext>
            </a:extLst>
          </p:cNvPr>
          <p:cNvSpPr txBox="1"/>
          <p:nvPr/>
        </p:nvSpPr>
        <p:spPr>
          <a:xfrm>
            <a:off x="13638512" y="5435887"/>
            <a:ext cx="265052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6000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摘要 </a:t>
            </a:r>
            <a:endParaRPr lang="en-US" sz="6000" dirty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6" name="文字方塊 45">
            <a:extLst>
              <a:ext uri="{FF2B5EF4-FFF2-40B4-BE49-F238E27FC236}">
                <a16:creationId xmlns:a16="http://schemas.microsoft.com/office/drawing/2014/main" id="{8C1E0C5C-CBC5-8E37-012F-9013B898AC6C}"/>
              </a:ext>
            </a:extLst>
          </p:cNvPr>
          <p:cNvSpPr txBox="1"/>
          <p:nvPr/>
        </p:nvSpPr>
        <p:spPr>
          <a:xfrm>
            <a:off x="2914985" y="9731543"/>
            <a:ext cx="1110995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6000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介紹 </a:t>
            </a:r>
            <a:endParaRPr lang="en-US" sz="6000" dirty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7" name="文字方塊 46">
            <a:extLst>
              <a:ext uri="{FF2B5EF4-FFF2-40B4-BE49-F238E27FC236}">
                <a16:creationId xmlns:a16="http://schemas.microsoft.com/office/drawing/2014/main" id="{3990B407-52E1-6962-D10E-EB103175B2C4}"/>
              </a:ext>
            </a:extLst>
          </p:cNvPr>
          <p:cNvSpPr txBox="1"/>
          <p:nvPr/>
        </p:nvSpPr>
        <p:spPr>
          <a:xfrm>
            <a:off x="2876551" y="10991850"/>
            <a:ext cx="1122044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歷史發展、現今發展、為什麼要研究這個主題，有甚麼意義</a:t>
            </a:r>
            <a:endParaRPr lang="en-US" sz="3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50" name="矩形: 圓角 49">
            <a:extLst>
              <a:ext uri="{FF2B5EF4-FFF2-40B4-BE49-F238E27FC236}">
                <a16:creationId xmlns:a16="http://schemas.microsoft.com/office/drawing/2014/main" id="{4C30332C-26B9-E48C-053B-246133427C13}"/>
              </a:ext>
            </a:extLst>
          </p:cNvPr>
          <p:cNvSpPr/>
          <p:nvPr/>
        </p:nvSpPr>
        <p:spPr>
          <a:xfrm>
            <a:off x="2916039" y="22197723"/>
            <a:ext cx="11148678" cy="1015663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文字方塊 47">
            <a:extLst>
              <a:ext uri="{FF2B5EF4-FFF2-40B4-BE49-F238E27FC236}">
                <a16:creationId xmlns:a16="http://schemas.microsoft.com/office/drawing/2014/main" id="{341EB189-5774-57D3-0CD8-4B070FB2C208}"/>
              </a:ext>
            </a:extLst>
          </p:cNvPr>
          <p:cNvSpPr txBox="1"/>
          <p:nvPr/>
        </p:nvSpPr>
        <p:spPr>
          <a:xfrm>
            <a:off x="2974146" y="22197722"/>
            <a:ext cx="1110995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6000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研究方法 </a:t>
            </a:r>
            <a:endParaRPr lang="en-US" sz="6000" dirty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1" name="文字方塊 50">
            <a:extLst>
              <a:ext uri="{FF2B5EF4-FFF2-40B4-BE49-F238E27FC236}">
                <a16:creationId xmlns:a16="http://schemas.microsoft.com/office/drawing/2014/main" id="{CB6D0441-FDD9-2101-E914-0C3A28022167}"/>
              </a:ext>
            </a:extLst>
          </p:cNvPr>
          <p:cNvSpPr txBox="1"/>
          <p:nvPr/>
        </p:nvSpPr>
        <p:spPr>
          <a:xfrm>
            <a:off x="2908462" y="23439233"/>
            <a:ext cx="1144761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使用甚麼理論、資料、方法、如何分析，做了哪些事情，呈現結果</a:t>
            </a:r>
            <a:endParaRPr lang="en-US" sz="3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64" name="文字方塊 63">
            <a:extLst>
              <a:ext uri="{FF2B5EF4-FFF2-40B4-BE49-F238E27FC236}">
                <a16:creationId xmlns:a16="http://schemas.microsoft.com/office/drawing/2014/main" id="{E92D8C6A-227C-BF4C-B915-BD35D82C0AAE}"/>
              </a:ext>
            </a:extLst>
          </p:cNvPr>
          <p:cNvSpPr txBox="1"/>
          <p:nvPr/>
        </p:nvSpPr>
        <p:spPr>
          <a:xfrm>
            <a:off x="16326293" y="29007502"/>
            <a:ext cx="1110995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6000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結論 </a:t>
            </a:r>
            <a:endParaRPr lang="en-US" sz="6000" dirty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65" name="文字方塊 64">
            <a:extLst>
              <a:ext uri="{FF2B5EF4-FFF2-40B4-BE49-F238E27FC236}">
                <a16:creationId xmlns:a16="http://schemas.microsoft.com/office/drawing/2014/main" id="{DD99D25C-2CE5-7E73-BB91-731023B63EFB}"/>
              </a:ext>
            </a:extLst>
          </p:cNvPr>
          <p:cNvSpPr txBox="1"/>
          <p:nvPr/>
        </p:nvSpPr>
        <p:spPr>
          <a:xfrm>
            <a:off x="16198389" y="30430015"/>
            <a:ext cx="1122044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Arial" panose="020B0604020202020204" pitchFamily="34" charset="0"/>
              </a:rPr>
              <a:t>依照研究結果，總結得到的結論總結得到的結論總結得到的結論</a:t>
            </a:r>
            <a:endParaRPr lang="en-US" altLang="zh-TW" sz="3000" dirty="0">
              <a:effectLst/>
              <a:latin typeface="Times New Roman" panose="02020603050405020304" pitchFamily="18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" name="矩形: 圓角 1">
            <a:extLst>
              <a:ext uri="{FF2B5EF4-FFF2-40B4-BE49-F238E27FC236}">
                <a16:creationId xmlns:a16="http://schemas.microsoft.com/office/drawing/2014/main" id="{9D4E362B-0842-98D8-6955-217352F5D603}"/>
              </a:ext>
            </a:extLst>
          </p:cNvPr>
          <p:cNvSpPr/>
          <p:nvPr/>
        </p:nvSpPr>
        <p:spPr>
          <a:xfrm>
            <a:off x="16160215" y="32573663"/>
            <a:ext cx="11148678" cy="1015663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7C0C1092-BBFD-79BC-BE4D-2A7E751C98A9}"/>
              </a:ext>
            </a:extLst>
          </p:cNvPr>
          <p:cNvSpPr txBox="1"/>
          <p:nvPr/>
        </p:nvSpPr>
        <p:spPr>
          <a:xfrm>
            <a:off x="16295813" y="32573662"/>
            <a:ext cx="1110995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6000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未來發展 </a:t>
            </a:r>
            <a:endParaRPr lang="en-US" sz="6000" dirty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7A228413-95DF-3C19-1514-580DBAA914EF}"/>
              </a:ext>
            </a:extLst>
          </p:cNvPr>
          <p:cNvSpPr txBox="1"/>
          <p:nvPr/>
        </p:nvSpPr>
        <p:spPr>
          <a:xfrm>
            <a:off x="16223413" y="34107377"/>
            <a:ext cx="1122044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Times New Roman" panose="02020603050405020304" pitchFamily="18" charset="0"/>
                <a:ea typeface="標楷體" panose="03000509000000000000" pitchFamily="65" charset="-120"/>
                <a:cs typeface="Arial" panose="020B0604020202020204" pitchFamily="34" charset="0"/>
              </a:rPr>
              <a:t>未來能再延伸、研究的方向</a:t>
            </a:r>
            <a:endParaRPr lang="en-US" sz="3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14" name="圖片 13">
            <a:extLst>
              <a:ext uri="{FF2B5EF4-FFF2-40B4-BE49-F238E27FC236}">
                <a16:creationId xmlns:a16="http://schemas.microsoft.com/office/drawing/2014/main" id="{B17E8AE7-3489-0EC7-46CF-8625D47F1D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10731" y="1677829"/>
            <a:ext cx="3249283" cy="3240000"/>
          </a:xfrm>
          <a:prstGeom prst="rect">
            <a:avLst/>
          </a:prstGeom>
        </p:spPr>
      </p:pic>
      <p:sp>
        <p:nvSpPr>
          <p:cNvPr id="25" name="矩形: 圓角 24">
            <a:extLst>
              <a:ext uri="{FF2B5EF4-FFF2-40B4-BE49-F238E27FC236}">
                <a16:creationId xmlns:a16="http://schemas.microsoft.com/office/drawing/2014/main" id="{97DAA591-AA24-B91B-D4D6-C55ACAA45DEC}"/>
              </a:ext>
            </a:extLst>
          </p:cNvPr>
          <p:cNvSpPr/>
          <p:nvPr/>
        </p:nvSpPr>
        <p:spPr>
          <a:xfrm>
            <a:off x="16160215" y="36234894"/>
            <a:ext cx="11148678" cy="1015663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文字方塊 25">
            <a:extLst>
              <a:ext uri="{FF2B5EF4-FFF2-40B4-BE49-F238E27FC236}">
                <a16:creationId xmlns:a16="http://schemas.microsoft.com/office/drawing/2014/main" id="{F8B16DEB-E93E-E945-38B9-B1A865A6A912}"/>
              </a:ext>
            </a:extLst>
          </p:cNvPr>
          <p:cNvSpPr txBox="1"/>
          <p:nvPr/>
        </p:nvSpPr>
        <p:spPr>
          <a:xfrm>
            <a:off x="16295813" y="36234893"/>
            <a:ext cx="1110995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6000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參考資料 </a:t>
            </a:r>
            <a:endParaRPr lang="en-US" sz="6000" dirty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7" name="文字方塊 26">
            <a:extLst>
              <a:ext uri="{FF2B5EF4-FFF2-40B4-BE49-F238E27FC236}">
                <a16:creationId xmlns:a16="http://schemas.microsoft.com/office/drawing/2014/main" id="{4CF91921-2C9F-FD29-B6B3-090670ED3BC6}"/>
              </a:ext>
            </a:extLst>
          </p:cNvPr>
          <p:cNvSpPr txBox="1"/>
          <p:nvPr/>
        </p:nvSpPr>
        <p:spPr>
          <a:xfrm>
            <a:off x="16108709" y="37583994"/>
            <a:ext cx="112204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TW" alt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使用</a:t>
            </a:r>
            <a:r>
              <a:rPr lang="en-US" altLang="zh-TW" sz="320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APA </a:t>
            </a:r>
            <a:r>
              <a:rPr lang="zh-TW" alt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格式條列，參考了哪些文獻、</a:t>
            </a:r>
            <a:r>
              <a:rPr lang="en-US" altLang="zh-TW" sz="320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paper </a:t>
            </a:r>
            <a:endParaRPr lang="en-US" sz="3200" i="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246CCDB3-B61A-A16D-3A12-23E7CFF3B9D4}"/>
              </a:ext>
            </a:extLst>
          </p:cNvPr>
          <p:cNvSpPr txBox="1"/>
          <p:nvPr/>
        </p:nvSpPr>
        <p:spPr>
          <a:xfrm>
            <a:off x="7925024" y="3629348"/>
            <a:ext cx="1446392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名字</a:t>
            </a:r>
            <a:r>
              <a:rPr lang="en-US" altLang="zh-TW" sz="3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</a:t>
            </a:r>
            <a:r>
              <a:rPr lang="en-US" sz="3000" baseline="30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</a:t>
            </a:r>
            <a:r>
              <a:rPr lang="en-US" sz="3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sz="3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名字</a:t>
            </a:r>
            <a:r>
              <a:rPr lang="en-US" sz="3000" baseline="30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 </a:t>
            </a:r>
            <a:endParaRPr lang="en-US" sz="3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en-US" sz="3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1. Department of Physics, Chung Yuan Christian University</a:t>
            </a:r>
          </a:p>
          <a:p>
            <a:r>
              <a:rPr lang="en-US" sz="3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2. Department of Information and Computer Engineering, Chung Yuan Christian University</a:t>
            </a:r>
          </a:p>
        </p:txBody>
      </p:sp>
      <p:sp>
        <p:nvSpPr>
          <p:cNvPr id="12" name="矩形: 圓角 11">
            <a:extLst>
              <a:ext uri="{FF2B5EF4-FFF2-40B4-BE49-F238E27FC236}">
                <a16:creationId xmlns:a16="http://schemas.microsoft.com/office/drawing/2014/main" id="{10863FCF-029B-5687-6EF4-5EFE353C4812}"/>
              </a:ext>
            </a:extLst>
          </p:cNvPr>
          <p:cNvSpPr/>
          <p:nvPr/>
        </p:nvSpPr>
        <p:spPr>
          <a:xfrm>
            <a:off x="16198310" y="9731069"/>
            <a:ext cx="11148678" cy="1015663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601D74D6-10E7-CB90-03AA-89BD87F7541D}"/>
              </a:ext>
            </a:extLst>
          </p:cNvPr>
          <p:cNvSpPr txBox="1"/>
          <p:nvPr/>
        </p:nvSpPr>
        <p:spPr>
          <a:xfrm>
            <a:off x="16333908" y="9731068"/>
            <a:ext cx="1110995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6000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研究成果 </a:t>
            </a:r>
            <a:endParaRPr lang="en-US" sz="6000" dirty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7" name="圖片 6">
            <a:extLst>
              <a:ext uri="{FF2B5EF4-FFF2-40B4-BE49-F238E27FC236}">
                <a16:creationId xmlns:a16="http://schemas.microsoft.com/office/drawing/2014/main" id="{FFEE7CF6-BAE1-4364-8659-64B3C81B8B0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53961" y="1705647"/>
            <a:ext cx="3237899" cy="32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71264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4941</TotalTime>
  <Words>125</Words>
  <Application>Microsoft Office PowerPoint</Application>
  <PresentationFormat>自訂</PresentationFormat>
  <Paragraphs>19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新細明體</vt:lpstr>
      <vt:lpstr>標楷體</vt:lpstr>
      <vt:lpstr>Arial</vt:lpstr>
      <vt:lpstr>Calibri</vt:lpstr>
      <vt:lpstr>Calibri Light</vt:lpstr>
      <vt:lpstr>Times New Roman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21</cp:revision>
  <dcterms:created xsi:type="dcterms:W3CDTF">2022-10-19T14:29:05Z</dcterms:created>
  <dcterms:modified xsi:type="dcterms:W3CDTF">2024-12-16T06:54:04Z</dcterms:modified>
</cp:coreProperties>
</file>